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4" r:id="rId9"/>
    <p:sldId id="263"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varScale="1">
        <p:scale>
          <a:sx n="104" d="100"/>
          <a:sy n="104" d="100"/>
        </p:scale>
        <p:origin x="232"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10/24/20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10/24/20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10/24/20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10/24/20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10/24/20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10/24/20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10/24/20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10/24/20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10/24/20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10/24/20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10/24/20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10/24/20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10/24/20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10/24/20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10/24/20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3F7E-EBB2-C84E-9D4E-135CE2604875}"/>
              </a:ext>
            </a:extLst>
          </p:cNvPr>
          <p:cNvSpPr>
            <a:spLocks noGrp="1"/>
          </p:cNvSpPr>
          <p:nvPr>
            <p:ph type="ctrTitle"/>
          </p:nvPr>
        </p:nvSpPr>
        <p:spPr>
          <a:xfrm>
            <a:off x="621157" y="457949"/>
            <a:ext cx="10572000" cy="2971051"/>
          </a:xfrm>
        </p:spPr>
        <p:txBody>
          <a:bodyPr/>
          <a:lstStyle/>
          <a:p>
            <a:pPr algn="ctr"/>
            <a:r>
              <a:rPr lang="en-US" dirty="0"/>
              <a:t>Food Venues in Canada</a:t>
            </a:r>
            <a:br>
              <a:rPr lang="en-US" dirty="0"/>
            </a:br>
            <a:endParaRPr lang="en-US" dirty="0"/>
          </a:p>
        </p:txBody>
      </p:sp>
      <p:sp>
        <p:nvSpPr>
          <p:cNvPr id="3" name="Subtitle 2">
            <a:extLst>
              <a:ext uri="{FF2B5EF4-FFF2-40B4-BE49-F238E27FC236}">
                <a16:creationId xmlns:a16="http://schemas.microsoft.com/office/drawing/2014/main" id="{01895E99-DE76-EA44-A80E-C4A3C8258281}"/>
              </a:ext>
            </a:extLst>
          </p:cNvPr>
          <p:cNvSpPr>
            <a:spLocks noGrp="1"/>
          </p:cNvSpPr>
          <p:nvPr>
            <p:ph type="subTitle" idx="1"/>
          </p:nvPr>
        </p:nvSpPr>
        <p:spPr/>
        <p:txBody>
          <a:bodyPr>
            <a:normAutofit fontScale="47500" lnSpcReduction="20000"/>
          </a:bodyPr>
          <a:lstStyle/>
          <a:p>
            <a:pPr algn="r"/>
            <a:r>
              <a:rPr lang="en-US" dirty="0"/>
              <a:t>Mehul Prajapati</a:t>
            </a:r>
          </a:p>
          <a:p>
            <a:pPr algn="r"/>
            <a:r>
              <a:rPr lang="en-US" dirty="0"/>
              <a:t>IBM Certification </a:t>
            </a:r>
          </a:p>
        </p:txBody>
      </p:sp>
    </p:spTree>
    <p:extLst>
      <p:ext uri="{BB962C8B-B14F-4D97-AF65-F5344CB8AC3E}">
        <p14:creationId xmlns:p14="http://schemas.microsoft.com/office/powerpoint/2010/main" val="2744461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D71FD-F8D5-EE48-B5F2-5C54FFCA2A1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39BC149-29CD-4946-AC15-4915E1CA75BA}"/>
              </a:ext>
            </a:extLst>
          </p:cNvPr>
          <p:cNvSpPr>
            <a:spLocks noGrp="1"/>
          </p:cNvSpPr>
          <p:nvPr>
            <p:ph idx="1"/>
          </p:nvPr>
        </p:nvSpPr>
        <p:spPr/>
        <p:txBody>
          <a:bodyPr/>
          <a:lstStyle/>
          <a:p>
            <a:r>
              <a:rPr lang="en-US" dirty="0"/>
              <a:t>One of the Best Restaurant to open in Canada is an Asian restaurant. </a:t>
            </a:r>
          </a:p>
          <a:p>
            <a:r>
              <a:rPr lang="en-US" dirty="0"/>
              <a:t>It also seem to be that each city has it own diversity of people, but there are high frequency of Coffee Shops, Cafes, Asian Restaurants, Fast Food and Pizza Places in each city.</a:t>
            </a:r>
          </a:p>
          <a:p>
            <a:r>
              <a:rPr lang="en-US" dirty="0"/>
              <a:t>Calgary: Vietnamese </a:t>
            </a:r>
          </a:p>
          <a:p>
            <a:r>
              <a:rPr lang="en-US" dirty="0"/>
              <a:t>Montreal: Dessert Shop </a:t>
            </a:r>
          </a:p>
          <a:p>
            <a:r>
              <a:rPr lang="en-US" dirty="0"/>
              <a:t>Toronto: Japanese </a:t>
            </a:r>
          </a:p>
          <a:p>
            <a:endParaRPr lang="en-US" dirty="0"/>
          </a:p>
        </p:txBody>
      </p:sp>
    </p:spTree>
    <p:extLst>
      <p:ext uri="{BB962C8B-B14F-4D97-AF65-F5344CB8AC3E}">
        <p14:creationId xmlns:p14="http://schemas.microsoft.com/office/powerpoint/2010/main" val="4074504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0BE6-C9F0-AC4C-BE7B-FAFDD3B47579}"/>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56453080-9640-144C-A420-6D73DD66D596}"/>
              </a:ext>
            </a:extLst>
          </p:cNvPr>
          <p:cNvSpPr>
            <a:spLocks noGrp="1"/>
          </p:cNvSpPr>
          <p:nvPr>
            <p:ph sz="half" idx="1"/>
          </p:nvPr>
        </p:nvSpPr>
        <p:spPr/>
        <p:txBody>
          <a:bodyPr/>
          <a:lstStyle/>
          <a:p>
            <a:r>
              <a:rPr lang="en-US" dirty="0"/>
              <a:t>The Food Industry is one biggest industries in the world</a:t>
            </a:r>
          </a:p>
          <a:p>
            <a:r>
              <a:rPr lang="en-US" dirty="0"/>
              <a:t>Canada is known for many things, but in this presentation, we are going to understand food industry Of Canada.</a:t>
            </a:r>
          </a:p>
          <a:p>
            <a:r>
              <a:rPr lang="en-US" dirty="0"/>
              <a:t>We are going to focus on three city: Toronto, Montreal, and Calgary</a:t>
            </a:r>
          </a:p>
          <a:p>
            <a:pPr marL="0" indent="0">
              <a:buNone/>
            </a:pPr>
            <a:r>
              <a:rPr lang="en-US" dirty="0"/>
              <a:t>		</a:t>
            </a:r>
          </a:p>
        </p:txBody>
      </p:sp>
      <p:pic>
        <p:nvPicPr>
          <p:cNvPr id="5" name="Content Placeholder 4">
            <a:extLst>
              <a:ext uri="{FF2B5EF4-FFF2-40B4-BE49-F238E27FC236}">
                <a16:creationId xmlns:a16="http://schemas.microsoft.com/office/drawing/2014/main" id="{B3078C27-352E-984E-B67E-3EFFE9ADF32E}"/>
              </a:ext>
            </a:extLst>
          </p:cNvPr>
          <p:cNvPicPr>
            <a:picLocks noGrp="1" noChangeAspect="1"/>
          </p:cNvPicPr>
          <p:nvPr>
            <p:ph sz="half" idx="2"/>
          </p:nvPr>
        </p:nvPicPr>
        <p:blipFill>
          <a:blip r:embed="rId2"/>
          <a:stretch>
            <a:fillRect/>
          </a:stretch>
        </p:blipFill>
        <p:spPr>
          <a:xfrm>
            <a:off x="8086725" y="3317875"/>
            <a:ext cx="1397000" cy="1447800"/>
          </a:xfrm>
        </p:spPr>
      </p:pic>
    </p:spTree>
    <p:extLst>
      <p:ext uri="{BB962C8B-B14F-4D97-AF65-F5344CB8AC3E}">
        <p14:creationId xmlns:p14="http://schemas.microsoft.com/office/powerpoint/2010/main" val="1769586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42BC-8F6B-284F-8424-271283BAA0E3}"/>
              </a:ext>
            </a:extLst>
          </p:cNvPr>
          <p:cNvSpPr>
            <a:spLocks noGrp="1"/>
          </p:cNvSpPr>
          <p:nvPr>
            <p:ph type="title"/>
          </p:nvPr>
        </p:nvSpPr>
        <p:spPr/>
        <p:txBody>
          <a:bodyPr/>
          <a:lstStyle/>
          <a:p>
            <a:r>
              <a:rPr lang="en-US" dirty="0"/>
              <a:t>Data Sources</a:t>
            </a:r>
          </a:p>
        </p:txBody>
      </p:sp>
      <p:sp>
        <p:nvSpPr>
          <p:cNvPr id="5" name="Text Placeholder 4">
            <a:extLst>
              <a:ext uri="{FF2B5EF4-FFF2-40B4-BE49-F238E27FC236}">
                <a16:creationId xmlns:a16="http://schemas.microsoft.com/office/drawing/2014/main" id="{31B0FB54-3228-A04C-9F93-6D791E4901AA}"/>
              </a:ext>
            </a:extLst>
          </p:cNvPr>
          <p:cNvSpPr>
            <a:spLocks noGrp="1"/>
          </p:cNvSpPr>
          <p:nvPr>
            <p:ph type="body" idx="1"/>
          </p:nvPr>
        </p:nvSpPr>
        <p:spPr/>
        <p:txBody>
          <a:bodyPr/>
          <a:lstStyle/>
          <a:p>
            <a:r>
              <a:rPr lang="en-US" dirty="0"/>
              <a:t>Canadian Postal Codes </a:t>
            </a:r>
          </a:p>
        </p:txBody>
      </p:sp>
      <p:sp>
        <p:nvSpPr>
          <p:cNvPr id="6" name="Content Placeholder 5">
            <a:extLst>
              <a:ext uri="{FF2B5EF4-FFF2-40B4-BE49-F238E27FC236}">
                <a16:creationId xmlns:a16="http://schemas.microsoft.com/office/drawing/2014/main" id="{F39E716D-DAD6-F04C-B176-5DED72850A69}"/>
              </a:ext>
            </a:extLst>
          </p:cNvPr>
          <p:cNvSpPr>
            <a:spLocks noGrp="1"/>
          </p:cNvSpPr>
          <p:nvPr>
            <p:ph sz="half" idx="2"/>
          </p:nvPr>
        </p:nvSpPr>
        <p:spPr/>
        <p:txBody>
          <a:bodyPr/>
          <a:lstStyle/>
          <a:p>
            <a:r>
              <a:rPr lang="en-US" dirty="0"/>
              <a:t>261 Forward Sortation Areas (FSA) (e.g. H1M) </a:t>
            </a:r>
          </a:p>
          <a:p>
            <a:r>
              <a:rPr lang="en-US" dirty="0"/>
              <a:t>Scraped from Wikipedia html tables </a:t>
            </a:r>
          </a:p>
          <a:p>
            <a:endParaRPr lang="en-US" dirty="0"/>
          </a:p>
        </p:txBody>
      </p:sp>
      <p:sp>
        <p:nvSpPr>
          <p:cNvPr id="7" name="Text Placeholder 6">
            <a:extLst>
              <a:ext uri="{FF2B5EF4-FFF2-40B4-BE49-F238E27FC236}">
                <a16:creationId xmlns:a16="http://schemas.microsoft.com/office/drawing/2014/main" id="{B961F604-ADA4-8F4B-9221-A5D7418FAECC}"/>
              </a:ext>
            </a:extLst>
          </p:cNvPr>
          <p:cNvSpPr>
            <a:spLocks noGrp="1"/>
          </p:cNvSpPr>
          <p:nvPr>
            <p:ph type="body" sz="quarter" idx="3"/>
          </p:nvPr>
        </p:nvSpPr>
        <p:spPr/>
        <p:txBody>
          <a:bodyPr/>
          <a:lstStyle/>
          <a:p>
            <a:r>
              <a:rPr lang="en-US" dirty="0"/>
              <a:t>Four Square Venues </a:t>
            </a:r>
          </a:p>
        </p:txBody>
      </p:sp>
      <p:sp>
        <p:nvSpPr>
          <p:cNvPr id="8" name="Content Placeholder 7">
            <a:extLst>
              <a:ext uri="{FF2B5EF4-FFF2-40B4-BE49-F238E27FC236}">
                <a16:creationId xmlns:a16="http://schemas.microsoft.com/office/drawing/2014/main" id="{6FF664A1-CD67-0840-9530-849C03BE4FCC}"/>
              </a:ext>
            </a:extLst>
          </p:cNvPr>
          <p:cNvSpPr>
            <a:spLocks noGrp="1"/>
          </p:cNvSpPr>
          <p:nvPr>
            <p:ph sz="quarter" idx="4"/>
          </p:nvPr>
        </p:nvSpPr>
        <p:spPr/>
        <p:txBody>
          <a:bodyPr/>
          <a:lstStyle/>
          <a:p>
            <a:r>
              <a:rPr lang="en-US" dirty="0"/>
              <a:t>5,798 Venues</a:t>
            </a:r>
          </a:p>
          <a:p>
            <a:r>
              <a:rPr lang="en-US" dirty="0"/>
              <a:t>Food Categories</a:t>
            </a:r>
          </a:p>
          <a:p>
            <a:r>
              <a:rPr lang="en-US" dirty="0"/>
              <a:t>Geo coordinates (</a:t>
            </a:r>
            <a:r>
              <a:rPr lang="en-US" dirty="0" err="1"/>
              <a:t>lat</a:t>
            </a:r>
            <a:r>
              <a:rPr lang="en-US" dirty="0"/>
              <a:t>, </a:t>
            </a:r>
            <a:r>
              <a:rPr lang="en-US" dirty="0" err="1"/>
              <a:t>lng</a:t>
            </a:r>
            <a:r>
              <a:rPr lang="en-US" dirty="0"/>
              <a:t>)</a:t>
            </a:r>
          </a:p>
          <a:p>
            <a:r>
              <a:rPr lang="en-US" dirty="0"/>
              <a:t> Search Endpoint Called and data extracted from JSON </a:t>
            </a:r>
          </a:p>
          <a:p>
            <a:endParaRPr lang="en-US" dirty="0"/>
          </a:p>
        </p:txBody>
      </p:sp>
    </p:spTree>
    <p:extLst>
      <p:ext uri="{BB962C8B-B14F-4D97-AF65-F5344CB8AC3E}">
        <p14:creationId xmlns:p14="http://schemas.microsoft.com/office/powerpoint/2010/main" val="958618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E82D9D1-CFCB-604D-8891-D71F441E7E5F}"/>
              </a:ext>
            </a:extLst>
          </p:cNvPr>
          <p:cNvSpPr>
            <a:spLocks noGrp="1"/>
          </p:cNvSpPr>
          <p:nvPr>
            <p:ph type="title"/>
          </p:nvPr>
        </p:nvSpPr>
        <p:spPr/>
        <p:txBody>
          <a:bodyPr/>
          <a:lstStyle/>
          <a:p>
            <a:r>
              <a:rPr lang="en-US" dirty="0"/>
              <a:t>Venue Data Sample</a:t>
            </a:r>
          </a:p>
        </p:txBody>
      </p:sp>
      <p:graphicFrame>
        <p:nvGraphicFramePr>
          <p:cNvPr id="10" name="Content Placeholder 9">
            <a:extLst>
              <a:ext uri="{FF2B5EF4-FFF2-40B4-BE49-F238E27FC236}">
                <a16:creationId xmlns:a16="http://schemas.microsoft.com/office/drawing/2014/main" id="{F16EC221-C1B0-9347-BE4F-FF4B4AD055D4}"/>
              </a:ext>
            </a:extLst>
          </p:cNvPr>
          <p:cNvGraphicFramePr>
            <a:graphicFrameLocks noGrp="1"/>
          </p:cNvGraphicFramePr>
          <p:nvPr>
            <p:ph idx="1"/>
          </p:nvPr>
        </p:nvGraphicFramePr>
        <p:xfrm>
          <a:off x="819149" y="3192472"/>
          <a:ext cx="10553702" cy="1874980"/>
        </p:xfrm>
        <a:graphic>
          <a:graphicData uri="http://schemas.openxmlformats.org/drawingml/2006/table">
            <a:tbl>
              <a:tblPr>
                <a:tableStyleId>{5C22544A-7EE6-4342-B048-85BDC9FD1C3A}</a:tableStyleId>
              </a:tblPr>
              <a:tblGrid>
                <a:gridCol w="1059979">
                  <a:extLst>
                    <a:ext uri="{9D8B030D-6E8A-4147-A177-3AD203B41FA5}">
                      <a16:colId xmlns:a16="http://schemas.microsoft.com/office/drawing/2014/main" val="2940784712"/>
                    </a:ext>
                  </a:extLst>
                </a:gridCol>
                <a:gridCol w="1059979">
                  <a:extLst>
                    <a:ext uri="{9D8B030D-6E8A-4147-A177-3AD203B41FA5}">
                      <a16:colId xmlns:a16="http://schemas.microsoft.com/office/drawing/2014/main" val="3508593395"/>
                    </a:ext>
                  </a:extLst>
                </a:gridCol>
                <a:gridCol w="1059979">
                  <a:extLst>
                    <a:ext uri="{9D8B030D-6E8A-4147-A177-3AD203B41FA5}">
                      <a16:colId xmlns:a16="http://schemas.microsoft.com/office/drawing/2014/main" val="2774882668"/>
                    </a:ext>
                  </a:extLst>
                </a:gridCol>
                <a:gridCol w="1318060">
                  <a:extLst>
                    <a:ext uri="{9D8B030D-6E8A-4147-A177-3AD203B41FA5}">
                      <a16:colId xmlns:a16="http://schemas.microsoft.com/office/drawing/2014/main" val="1503332293"/>
                    </a:ext>
                  </a:extLst>
                </a:gridCol>
                <a:gridCol w="1302699">
                  <a:extLst>
                    <a:ext uri="{9D8B030D-6E8A-4147-A177-3AD203B41FA5}">
                      <a16:colId xmlns:a16="http://schemas.microsoft.com/office/drawing/2014/main" val="338622664"/>
                    </a:ext>
                  </a:extLst>
                </a:gridCol>
                <a:gridCol w="801897">
                  <a:extLst>
                    <a:ext uri="{9D8B030D-6E8A-4147-A177-3AD203B41FA5}">
                      <a16:colId xmlns:a16="http://schemas.microsoft.com/office/drawing/2014/main" val="1359182079"/>
                    </a:ext>
                  </a:extLst>
                </a:gridCol>
                <a:gridCol w="801897">
                  <a:extLst>
                    <a:ext uri="{9D8B030D-6E8A-4147-A177-3AD203B41FA5}">
                      <a16:colId xmlns:a16="http://schemas.microsoft.com/office/drawing/2014/main" val="3250220678"/>
                    </a:ext>
                  </a:extLst>
                </a:gridCol>
                <a:gridCol w="1339567">
                  <a:extLst>
                    <a:ext uri="{9D8B030D-6E8A-4147-A177-3AD203B41FA5}">
                      <a16:colId xmlns:a16="http://schemas.microsoft.com/office/drawing/2014/main" val="2157540880"/>
                    </a:ext>
                  </a:extLst>
                </a:gridCol>
                <a:gridCol w="801897">
                  <a:extLst>
                    <a:ext uri="{9D8B030D-6E8A-4147-A177-3AD203B41FA5}">
                      <a16:colId xmlns:a16="http://schemas.microsoft.com/office/drawing/2014/main" val="4116757072"/>
                    </a:ext>
                  </a:extLst>
                </a:gridCol>
                <a:gridCol w="1007748">
                  <a:extLst>
                    <a:ext uri="{9D8B030D-6E8A-4147-A177-3AD203B41FA5}">
                      <a16:colId xmlns:a16="http://schemas.microsoft.com/office/drawing/2014/main" val="1845958164"/>
                    </a:ext>
                  </a:extLst>
                </a:gridCol>
              </a:tblGrid>
              <a:tr h="197035">
                <a:tc>
                  <a:txBody>
                    <a:bodyPr/>
                    <a:lstStyle/>
                    <a:p>
                      <a:pPr algn="l" fontAlgn="b"/>
                      <a:r>
                        <a:rPr lang="en-US" sz="1200" u="none" strike="noStrike">
                          <a:effectLst/>
                        </a:rPr>
                        <a:t>City</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l" fontAlgn="b"/>
                      <a:r>
                        <a:rPr lang="en-US" sz="1200" u="none" strike="noStrike">
                          <a:effectLst/>
                        </a:rPr>
                        <a:t>Place </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l" fontAlgn="b"/>
                      <a:r>
                        <a:rPr lang="en-US" sz="1200" u="none" strike="noStrike">
                          <a:effectLst/>
                        </a:rPr>
                        <a:t>Place Latitude</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l" fontAlgn="b"/>
                      <a:r>
                        <a:rPr lang="en-US" sz="1200" u="none" strike="noStrike">
                          <a:effectLst/>
                        </a:rPr>
                        <a:t>Place Longitude</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l" fontAlgn="b"/>
                      <a:r>
                        <a:rPr lang="en-US" sz="1200" u="none" strike="noStrike">
                          <a:effectLst/>
                        </a:rPr>
                        <a:t>Name</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l" fontAlgn="b"/>
                      <a:r>
                        <a:rPr lang="en-US" sz="1200" u="none" strike="noStrike">
                          <a:effectLst/>
                        </a:rPr>
                        <a:t>Latitude</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l" fontAlgn="b"/>
                      <a:r>
                        <a:rPr lang="en-US" sz="1200" u="none" strike="noStrike">
                          <a:effectLst/>
                        </a:rPr>
                        <a:t>Longitude</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l" fontAlgn="b"/>
                      <a:r>
                        <a:rPr lang="en-US" sz="1200" u="none" strike="noStrike">
                          <a:effectLst/>
                        </a:rPr>
                        <a:t>Category</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l" fontAlgn="b"/>
                      <a:r>
                        <a:rPr lang="en-US" sz="1200" u="none" strike="noStrike">
                          <a:effectLst/>
                        </a:rPr>
                        <a:t>Category Id</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236" marR="9236" marT="9236" marB="0" anchor="b"/>
                </a:tc>
                <a:extLst>
                  <a:ext uri="{0D108BD9-81ED-4DB2-BD59-A6C34878D82A}">
                    <a16:rowId xmlns:a16="http://schemas.microsoft.com/office/drawing/2014/main" val="1615809833"/>
                  </a:ext>
                </a:extLst>
              </a:tr>
              <a:tr h="197035">
                <a:tc>
                  <a:txBody>
                    <a:bodyPr/>
                    <a:lstStyle/>
                    <a:p>
                      <a:pPr algn="l" fontAlgn="b"/>
                      <a:r>
                        <a:rPr lang="en-US" sz="1200" u="none" strike="noStrike">
                          <a:effectLst/>
                        </a:rPr>
                        <a:t>Toronto, Ontario</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l" fontAlgn="b"/>
                      <a:r>
                        <a:rPr lang="en-US" sz="1200" u="none" strike="noStrike">
                          <a:effectLst/>
                        </a:rPr>
                        <a:t>M1B</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r" fontAlgn="b"/>
                      <a:r>
                        <a:rPr lang="en-US" sz="1200" u="none" strike="noStrike">
                          <a:effectLst/>
                        </a:rPr>
                        <a:t>43.8113</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r" fontAlgn="b"/>
                      <a:r>
                        <a:rPr lang="en-US" sz="1200" u="none" strike="noStrike">
                          <a:effectLst/>
                        </a:rPr>
                        <a:t>-79.193</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l" fontAlgn="b"/>
                      <a:r>
                        <a:rPr lang="en-US" sz="1200" u="none" strike="noStrike">
                          <a:effectLst/>
                        </a:rPr>
                        <a:t>Meena's Fine Foods</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r" fontAlgn="b"/>
                      <a:r>
                        <a:rPr lang="en-US" sz="1200" u="none" strike="noStrike">
                          <a:effectLst/>
                        </a:rPr>
                        <a:t>43.804476</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r" fontAlgn="b"/>
                      <a:r>
                        <a:rPr lang="en-US" sz="1200" u="none" strike="noStrike">
                          <a:effectLst/>
                        </a:rPr>
                        <a:t>-79.199753</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l" fontAlgn="b"/>
                      <a:r>
                        <a:rPr lang="en-US" sz="1200" u="none" strike="noStrike">
                          <a:effectLst/>
                        </a:rPr>
                        <a:t>Indian Restaurant</a:t>
                      </a:r>
                      <a:endParaRPr lang="en-US" sz="1200" b="0" i="0" u="none" strike="noStrike">
                        <a:solidFill>
                          <a:srgbClr val="000000"/>
                        </a:solidFill>
                        <a:effectLst/>
                        <a:latin typeface="Calibri" panose="020F0502020204030204" pitchFamily="34" charset="0"/>
                      </a:endParaRPr>
                    </a:p>
                  </a:txBody>
                  <a:tcPr marL="9236" marR="9236" marT="9236" marB="0" anchor="b"/>
                </a:tc>
                <a:tc gridSpan="2">
                  <a:txBody>
                    <a:bodyPr/>
                    <a:lstStyle/>
                    <a:p>
                      <a:pPr algn="l" fontAlgn="b"/>
                      <a:r>
                        <a:rPr lang="en-US" sz="1200" u="none" strike="noStrike">
                          <a:effectLst/>
                        </a:rPr>
                        <a:t>4bf58dd8d48988d10f941735</a:t>
                      </a:r>
                      <a:endParaRPr lang="en-US" sz="1200" b="0" i="0" u="none" strike="noStrike">
                        <a:solidFill>
                          <a:srgbClr val="000000"/>
                        </a:solidFill>
                        <a:effectLst/>
                        <a:latin typeface="Calibri" panose="020F0502020204030204" pitchFamily="34" charset="0"/>
                      </a:endParaRPr>
                    </a:p>
                  </a:txBody>
                  <a:tcPr marL="9236" marR="9236" marT="9236" marB="0" anchor="b"/>
                </a:tc>
                <a:tc hMerge="1">
                  <a:txBody>
                    <a:bodyPr/>
                    <a:lstStyle/>
                    <a:p>
                      <a:endParaRPr lang="en-US"/>
                    </a:p>
                  </a:txBody>
                  <a:tcPr/>
                </a:tc>
                <a:extLst>
                  <a:ext uri="{0D108BD9-81ED-4DB2-BD59-A6C34878D82A}">
                    <a16:rowId xmlns:a16="http://schemas.microsoft.com/office/drawing/2014/main" val="3247160480"/>
                  </a:ext>
                </a:extLst>
              </a:tr>
              <a:tr h="197035">
                <a:tc>
                  <a:txBody>
                    <a:bodyPr/>
                    <a:lstStyle/>
                    <a:p>
                      <a:pPr algn="l" fontAlgn="b"/>
                      <a:r>
                        <a:rPr lang="en-US" sz="1200" u="none" strike="noStrike">
                          <a:effectLst/>
                        </a:rPr>
                        <a:t>Toronto, Ontario</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l" fontAlgn="b"/>
                      <a:r>
                        <a:rPr lang="en-US" sz="1200" u="none" strike="noStrike">
                          <a:effectLst/>
                        </a:rPr>
                        <a:t>M1B</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r" fontAlgn="b"/>
                      <a:r>
                        <a:rPr lang="en-US" sz="1200" u="none" strike="noStrike">
                          <a:effectLst/>
                        </a:rPr>
                        <a:t>43.8113</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r" fontAlgn="b"/>
                      <a:r>
                        <a:rPr lang="en-US" sz="1200" u="none" strike="noStrike">
                          <a:effectLst/>
                        </a:rPr>
                        <a:t>-79.193</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l" fontAlgn="b"/>
                      <a:r>
                        <a:rPr lang="en-US" sz="1200" u="none" strike="noStrike">
                          <a:effectLst/>
                        </a:rPr>
                        <a:t>Wendy’s</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r" fontAlgn="b"/>
                      <a:r>
                        <a:rPr lang="en-US" sz="1200" u="none" strike="noStrike">
                          <a:effectLst/>
                        </a:rPr>
                        <a:t>43.807448</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r" fontAlgn="b"/>
                      <a:r>
                        <a:rPr lang="en-US" sz="1200" u="none" strike="noStrike">
                          <a:effectLst/>
                        </a:rPr>
                        <a:t>-79.199056</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l" fontAlgn="b"/>
                      <a:r>
                        <a:rPr lang="en-US" sz="1200" u="none" strike="noStrike">
                          <a:effectLst/>
                        </a:rPr>
                        <a:t>Fast Food Restaurant</a:t>
                      </a:r>
                      <a:endParaRPr lang="en-US" sz="1200" b="0" i="0" u="none" strike="noStrike">
                        <a:solidFill>
                          <a:srgbClr val="000000"/>
                        </a:solidFill>
                        <a:effectLst/>
                        <a:latin typeface="Calibri" panose="020F0502020204030204" pitchFamily="34" charset="0"/>
                      </a:endParaRPr>
                    </a:p>
                  </a:txBody>
                  <a:tcPr marL="9236" marR="9236" marT="9236" marB="0" anchor="b"/>
                </a:tc>
                <a:tc gridSpan="2">
                  <a:txBody>
                    <a:bodyPr/>
                    <a:lstStyle/>
                    <a:p>
                      <a:pPr algn="l" fontAlgn="b"/>
                      <a:r>
                        <a:rPr lang="en-US" sz="1200" u="none" strike="noStrike">
                          <a:effectLst/>
                        </a:rPr>
                        <a:t>4bf58dd8d48988d16e941735</a:t>
                      </a:r>
                      <a:endParaRPr lang="en-US" sz="1200" b="0" i="0" u="none" strike="noStrike">
                        <a:solidFill>
                          <a:srgbClr val="000000"/>
                        </a:solidFill>
                        <a:effectLst/>
                        <a:latin typeface="Calibri" panose="020F0502020204030204" pitchFamily="34" charset="0"/>
                      </a:endParaRPr>
                    </a:p>
                  </a:txBody>
                  <a:tcPr marL="9236" marR="9236" marT="9236" marB="0" anchor="b"/>
                </a:tc>
                <a:tc hMerge="1">
                  <a:txBody>
                    <a:bodyPr/>
                    <a:lstStyle/>
                    <a:p>
                      <a:endParaRPr lang="en-US"/>
                    </a:p>
                  </a:txBody>
                  <a:tcPr/>
                </a:tc>
                <a:extLst>
                  <a:ext uri="{0D108BD9-81ED-4DB2-BD59-A6C34878D82A}">
                    <a16:rowId xmlns:a16="http://schemas.microsoft.com/office/drawing/2014/main" val="469680598"/>
                  </a:ext>
                </a:extLst>
              </a:tr>
              <a:tr h="197035">
                <a:tc>
                  <a:txBody>
                    <a:bodyPr/>
                    <a:lstStyle/>
                    <a:p>
                      <a:pPr algn="l" fontAlgn="b"/>
                      <a:r>
                        <a:rPr lang="en-US" sz="1200" u="none" strike="noStrike">
                          <a:effectLst/>
                        </a:rPr>
                        <a:t>Toronto, Ontario</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l" fontAlgn="b"/>
                      <a:r>
                        <a:rPr lang="en-US" sz="1200" u="none" strike="noStrike">
                          <a:effectLst/>
                        </a:rPr>
                        <a:t>M1B</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r" fontAlgn="b"/>
                      <a:r>
                        <a:rPr lang="en-US" sz="1200" u="none" strike="noStrike">
                          <a:effectLst/>
                        </a:rPr>
                        <a:t>43.8113</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r" fontAlgn="b"/>
                      <a:r>
                        <a:rPr lang="en-US" sz="1200" u="none" strike="noStrike">
                          <a:effectLst/>
                        </a:rPr>
                        <a:t>-79.193</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l" fontAlgn="b"/>
                      <a:r>
                        <a:rPr lang="en-US" sz="1200" u="none" strike="noStrike">
                          <a:effectLst/>
                        </a:rPr>
                        <a:t>Twiga Snack Bar</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r" fontAlgn="b"/>
                      <a:r>
                        <a:rPr lang="en-US" sz="1200" u="none" strike="noStrike">
                          <a:effectLst/>
                        </a:rPr>
                        <a:t>43.819914</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r" fontAlgn="b"/>
                      <a:r>
                        <a:rPr lang="en-US" sz="1200" u="none" strike="noStrike">
                          <a:effectLst/>
                        </a:rPr>
                        <a:t>-79.186483</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l" fontAlgn="b"/>
                      <a:r>
                        <a:rPr lang="en-US" sz="1200" u="none" strike="noStrike">
                          <a:effectLst/>
                        </a:rPr>
                        <a:t>African Restaurant</a:t>
                      </a:r>
                      <a:endParaRPr lang="en-US" sz="1200" b="0" i="0" u="none" strike="noStrike">
                        <a:solidFill>
                          <a:srgbClr val="000000"/>
                        </a:solidFill>
                        <a:effectLst/>
                        <a:latin typeface="Calibri" panose="020F0502020204030204" pitchFamily="34" charset="0"/>
                      </a:endParaRPr>
                    </a:p>
                  </a:txBody>
                  <a:tcPr marL="9236" marR="9236" marT="9236" marB="0" anchor="b"/>
                </a:tc>
                <a:tc gridSpan="2">
                  <a:txBody>
                    <a:bodyPr/>
                    <a:lstStyle/>
                    <a:p>
                      <a:pPr algn="l" fontAlgn="b"/>
                      <a:r>
                        <a:rPr lang="en-US" sz="1200" u="none" strike="noStrike">
                          <a:effectLst/>
                        </a:rPr>
                        <a:t>4bf58dd8d48988d1c8941735</a:t>
                      </a:r>
                      <a:endParaRPr lang="en-US" sz="1200" b="0" i="0" u="none" strike="noStrike">
                        <a:solidFill>
                          <a:srgbClr val="000000"/>
                        </a:solidFill>
                        <a:effectLst/>
                        <a:latin typeface="Calibri" panose="020F0502020204030204" pitchFamily="34" charset="0"/>
                      </a:endParaRPr>
                    </a:p>
                  </a:txBody>
                  <a:tcPr marL="9236" marR="9236" marT="9236" marB="0" anchor="b"/>
                </a:tc>
                <a:tc hMerge="1">
                  <a:txBody>
                    <a:bodyPr/>
                    <a:lstStyle/>
                    <a:p>
                      <a:endParaRPr lang="en-US"/>
                    </a:p>
                  </a:txBody>
                  <a:tcPr/>
                </a:tc>
                <a:extLst>
                  <a:ext uri="{0D108BD9-81ED-4DB2-BD59-A6C34878D82A}">
                    <a16:rowId xmlns:a16="http://schemas.microsoft.com/office/drawing/2014/main" val="4097089104"/>
                  </a:ext>
                </a:extLst>
              </a:tr>
              <a:tr h="197035">
                <a:tc>
                  <a:txBody>
                    <a:bodyPr/>
                    <a:lstStyle/>
                    <a:p>
                      <a:pPr algn="l" fontAlgn="b"/>
                      <a:r>
                        <a:rPr lang="en-US" sz="1200" u="none" strike="noStrike">
                          <a:effectLst/>
                        </a:rPr>
                        <a:t>Toronto, Ontario</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l" fontAlgn="b"/>
                      <a:r>
                        <a:rPr lang="en-US" sz="1200" u="none" strike="noStrike">
                          <a:effectLst/>
                        </a:rPr>
                        <a:t>M1B</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r" fontAlgn="b"/>
                      <a:r>
                        <a:rPr lang="en-US" sz="1200" u="none" strike="noStrike">
                          <a:effectLst/>
                        </a:rPr>
                        <a:t>43.8113</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r" fontAlgn="b"/>
                      <a:r>
                        <a:rPr lang="en-US" sz="1200" u="none" strike="noStrike">
                          <a:effectLst/>
                        </a:rPr>
                        <a:t>-79.193</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l" fontAlgn="b"/>
                      <a:r>
                        <a:rPr lang="en-US" sz="1200" u="none" strike="noStrike">
                          <a:effectLst/>
                        </a:rPr>
                        <a:t>Pizza Pizza</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r" fontAlgn="b"/>
                      <a:r>
                        <a:rPr lang="en-US" sz="1200" u="none" strike="noStrike">
                          <a:effectLst/>
                        </a:rPr>
                        <a:t>43.819633</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r" fontAlgn="b"/>
                      <a:r>
                        <a:rPr lang="en-US" sz="1200" u="none" strike="noStrike">
                          <a:effectLst/>
                        </a:rPr>
                        <a:t>-79.184681</a:t>
                      </a:r>
                      <a:endParaRPr lang="en-US" sz="1200" b="0" i="0" u="none" strike="noStrike">
                        <a:solidFill>
                          <a:srgbClr val="000000"/>
                        </a:solidFill>
                        <a:effectLst/>
                        <a:latin typeface="Calibri" panose="020F0502020204030204" pitchFamily="34" charset="0"/>
                      </a:endParaRPr>
                    </a:p>
                  </a:txBody>
                  <a:tcPr marL="9236" marR="9236" marT="9236" marB="0" anchor="b"/>
                </a:tc>
                <a:tc>
                  <a:txBody>
                    <a:bodyPr/>
                    <a:lstStyle/>
                    <a:p>
                      <a:pPr algn="l" fontAlgn="b"/>
                      <a:r>
                        <a:rPr lang="en-US" sz="1200" u="none" strike="noStrike">
                          <a:effectLst/>
                        </a:rPr>
                        <a:t>Pizza Place</a:t>
                      </a:r>
                      <a:endParaRPr lang="en-US" sz="1200" b="0" i="0" u="none" strike="noStrike">
                        <a:solidFill>
                          <a:srgbClr val="000000"/>
                        </a:solidFill>
                        <a:effectLst/>
                        <a:latin typeface="Calibri" panose="020F0502020204030204" pitchFamily="34" charset="0"/>
                      </a:endParaRPr>
                    </a:p>
                  </a:txBody>
                  <a:tcPr marL="9236" marR="9236" marT="9236" marB="0" anchor="b"/>
                </a:tc>
                <a:tc gridSpan="2">
                  <a:txBody>
                    <a:bodyPr/>
                    <a:lstStyle/>
                    <a:p>
                      <a:pPr algn="l" fontAlgn="b"/>
                      <a:r>
                        <a:rPr lang="en-US" sz="1200" u="none" strike="noStrike" dirty="0">
                          <a:effectLst/>
                        </a:rPr>
                        <a:t>4bf58dd8d48988d1ca941735</a:t>
                      </a:r>
                      <a:endParaRPr lang="en-US" sz="1200" b="0" i="0" u="none" strike="noStrike" dirty="0">
                        <a:solidFill>
                          <a:srgbClr val="000000"/>
                        </a:solidFill>
                        <a:effectLst/>
                        <a:latin typeface="Calibri" panose="020F0502020204030204" pitchFamily="34" charset="0"/>
                      </a:endParaRPr>
                    </a:p>
                  </a:txBody>
                  <a:tcPr marL="9236" marR="9236" marT="9236" marB="0" anchor="b"/>
                </a:tc>
                <a:tc hMerge="1">
                  <a:txBody>
                    <a:bodyPr/>
                    <a:lstStyle/>
                    <a:p>
                      <a:endParaRPr lang="en-US"/>
                    </a:p>
                  </a:txBody>
                  <a:tcPr/>
                </a:tc>
                <a:extLst>
                  <a:ext uri="{0D108BD9-81ED-4DB2-BD59-A6C34878D82A}">
                    <a16:rowId xmlns:a16="http://schemas.microsoft.com/office/drawing/2014/main" val="478864145"/>
                  </a:ext>
                </a:extLst>
              </a:tr>
            </a:tbl>
          </a:graphicData>
        </a:graphic>
      </p:graphicFrame>
    </p:spTree>
    <p:extLst>
      <p:ext uri="{BB962C8B-B14F-4D97-AF65-F5344CB8AC3E}">
        <p14:creationId xmlns:p14="http://schemas.microsoft.com/office/powerpoint/2010/main" val="385347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B3D26-953D-0640-A493-8D1CE28AF054}"/>
              </a:ext>
            </a:extLst>
          </p:cNvPr>
          <p:cNvSpPr>
            <a:spLocks noGrp="1"/>
          </p:cNvSpPr>
          <p:nvPr>
            <p:ph type="title"/>
          </p:nvPr>
        </p:nvSpPr>
        <p:spPr/>
        <p:txBody>
          <a:bodyPr/>
          <a:lstStyle/>
          <a:p>
            <a:r>
              <a:rPr lang="en-US" dirty="0"/>
              <a:t>Method Of Collecting DATA</a:t>
            </a:r>
          </a:p>
        </p:txBody>
      </p:sp>
      <p:sp>
        <p:nvSpPr>
          <p:cNvPr id="8" name="Content Placeholder 7">
            <a:extLst>
              <a:ext uri="{FF2B5EF4-FFF2-40B4-BE49-F238E27FC236}">
                <a16:creationId xmlns:a16="http://schemas.microsoft.com/office/drawing/2014/main" id="{1EC447D5-8476-8E4F-8B88-1D028B7BAD59}"/>
              </a:ext>
            </a:extLst>
          </p:cNvPr>
          <p:cNvSpPr>
            <a:spLocks noGrp="1"/>
          </p:cNvSpPr>
          <p:nvPr>
            <p:ph idx="1"/>
          </p:nvPr>
        </p:nvSpPr>
        <p:spPr/>
        <p:txBody>
          <a:bodyPr/>
          <a:lstStyle/>
          <a:p>
            <a:r>
              <a:rPr lang="en-US" dirty="0"/>
              <a:t>Primary Category is food</a:t>
            </a:r>
          </a:p>
          <a:p>
            <a:r>
              <a:rPr lang="en-US" dirty="0"/>
              <a:t>Collecting the Data by K-Means</a:t>
            </a:r>
          </a:p>
          <a:p>
            <a:endParaRPr lang="en-US" dirty="0"/>
          </a:p>
        </p:txBody>
      </p:sp>
    </p:spTree>
    <p:extLst>
      <p:ext uri="{BB962C8B-B14F-4D97-AF65-F5344CB8AC3E}">
        <p14:creationId xmlns:p14="http://schemas.microsoft.com/office/powerpoint/2010/main" val="1517494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43E9-105E-8D41-96E3-A46D9CA913CA}"/>
              </a:ext>
            </a:extLst>
          </p:cNvPr>
          <p:cNvSpPr>
            <a:spLocks noGrp="1"/>
          </p:cNvSpPr>
          <p:nvPr>
            <p:ph type="title"/>
          </p:nvPr>
        </p:nvSpPr>
        <p:spPr/>
        <p:txBody>
          <a:bodyPr/>
          <a:lstStyle/>
          <a:p>
            <a:r>
              <a:rPr lang="en-US" dirty="0"/>
              <a:t>Results of Cluster</a:t>
            </a:r>
          </a:p>
        </p:txBody>
      </p:sp>
      <p:graphicFrame>
        <p:nvGraphicFramePr>
          <p:cNvPr id="4" name="Content Placeholder 3">
            <a:extLst>
              <a:ext uri="{FF2B5EF4-FFF2-40B4-BE49-F238E27FC236}">
                <a16:creationId xmlns:a16="http://schemas.microsoft.com/office/drawing/2014/main" id="{5A75BB8B-9307-3A47-8791-8CFCE6DD10A4}"/>
              </a:ext>
            </a:extLst>
          </p:cNvPr>
          <p:cNvGraphicFramePr>
            <a:graphicFrameLocks noGrp="1"/>
          </p:cNvGraphicFramePr>
          <p:nvPr>
            <p:ph idx="1"/>
          </p:nvPr>
        </p:nvGraphicFramePr>
        <p:xfrm>
          <a:off x="819150" y="3334622"/>
          <a:ext cx="10553700" cy="1686474"/>
        </p:xfrm>
        <a:graphic>
          <a:graphicData uri="http://schemas.openxmlformats.org/drawingml/2006/table">
            <a:tbl>
              <a:tblPr>
                <a:tableStyleId>{5C22544A-7EE6-4342-B048-85BDC9FD1C3A}</a:tableStyleId>
              </a:tblPr>
              <a:tblGrid>
                <a:gridCol w="776669">
                  <a:extLst>
                    <a:ext uri="{9D8B030D-6E8A-4147-A177-3AD203B41FA5}">
                      <a16:colId xmlns:a16="http://schemas.microsoft.com/office/drawing/2014/main" val="2470610523"/>
                    </a:ext>
                  </a:extLst>
                </a:gridCol>
                <a:gridCol w="776669">
                  <a:extLst>
                    <a:ext uri="{9D8B030D-6E8A-4147-A177-3AD203B41FA5}">
                      <a16:colId xmlns:a16="http://schemas.microsoft.com/office/drawing/2014/main" val="2682185804"/>
                    </a:ext>
                  </a:extLst>
                </a:gridCol>
                <a:gridCol w="965772">
                  <a:extLst>
                    <a:ext uri="{9D8B030D-6E8A-4147-A177-3AD203B41FA5}">
                      <a16:colId xmlns:a16="http://schemas.microsoft.com/office/drawing/2014/main" val="967978188"/>
                    </a:ext>
                  </a:extLst>
                </a:gridCol>
                <a:gridCol w="954515">
                  <a:extLst>
                    <a:ext uri="{9D8B030D-6E8A-4147-A177-3AD203B41FA5}">
                      <a16:colId xmlns:a16="http://schemas.microsoft.com/office/drawing/2014/main" val="2625839762"/>
                    </a:ext>
                  </a:extLst>
                </a:gridCol>
                <a:gridCol w="1359735">
                  <a:extLst>
                    <a:ext uri="{9D8B030D-6E8A-4147-A177-3AD203B41FA5}">
                      <a16:colId xmlns:a16="http://schemas.microsoft.com/office/drawing/2014/main" val="479400628"/>
                    </a:ext>
                  </a:extLst>
                </a:gridCol>
                <a:gridCol w="1413764">
                  <a:extLst>
                    <a:ext uri="{9D8B030D-6E8A-4147-A177-3AD203B41FA5}">
                      <a16:colId xmlns:a16="http://schemas.microsoft.com/office/drawing/2014/main" val="4190627810"/>
                    </a:ext>
                  </a:extLst>
                </a:gridCol>
                <a:gridCol w="1494807">
                  <a:extLst>
                    <a:ext uri="{9D8B030D-6E8A-4147-A177-3AD203B41FA5}">
                      <a16:colId xmlns:a16="http://schemas.microsoft.com/office/drawing/2014/main" val="1938854668"/>
                    </a:ext>
                  </a:extLst>
                </a:gridCol>
                <a:gridCol w="1683910">
                  <a:extLst>
                    <a:ext uri="{9D8B030D-6E8A-4147-A177-3AD203B41FA5}">
                      <a16:colId xmlns:a16="http://schemas.microsoft.com/office/drawing/2014/main" val="855698497"/>
                    </a:ext>
                  </a:extLst>
                </a:gridCol>
                <a:gridCol w="1127859">
                  <a:extLst>
                    <a:ext uri="{9D8B030D-6E8A-4147-A177-3AD203B41FA5}">
                      <a16:colId xmlns:a16="http://schemas.microsoft.com/office/drawing/2014/main" val="3646845654"/>
                    </a:ext>
                  </a:extLst>
                </a:gridCol>
              </a:tblGrid>
              <a:tr h="144201">
                <a:tc>
                  <a:txBody>
                    <a:bodyPr/>
                    <a:lstStyle/>
                    <a:p>
                      <a:pPr algn="l" rtl="0" fontAlgn="ctr"/>
                      <a:r>
                        <a:rPr lang="en-US" sz="900" u="none" strike="noStrike">
                          <a:effectLst/>
                        </a:rPr>
                        <a:t>Cluster</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Calgary, Alberta</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Montreal, Quebec</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Toronto, Ontario</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1st Most Frequent</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2nd Most Frequent</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3rd Most Frequent</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4th Most Frequent</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5th Most Frequent</a:t>
                      </a:r>
                      <a:endParaRPr lang="en-US" sz="900" b="0" i="0" u="none" strike="noStrike">
                        <a:solidFill>
                          <a:srgbClr val="000000"/>
                        </a:solidFill>
                        <a:effectLst/>
                        <a:latin typeface="Calibri" panose="020F0502020204030204" pitchFamily="34" charset="0"/>
                      </a:endParaRPr>
                    </a:p>
                  </a:txBody>
                  <a:tcPr marL="6759" marR="6759" marT="6759" marB="0" anchor="ctr"/>
                </a:tc>
                <a:extLst>
                  <a:ext uri="{0D108BD9-81ED-4DB2-BD59-A6C34878D82A}">
                    <a16:rowId xmlns:a16="http://schemas.microsoft.com/office/drawing/2014/main" val="3072452362"/>
                  </a:ext>
                </a:extLst>
              </a:tr>
              <a:tr h="144201">
                <a:tc>
                  <a:txBody>
                    <a:bodyPr/>
                    <a:lstStyle/>
                    <a:p>
                      <a:pPr algn="l" rtl="0" fontAlgn="ctr"/>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14</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6</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Categories_Asian Restaurant</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Categories_Café</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Categories_Restaurant</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Categories_Fast Food Restaurant</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Categories_Dessert Shop</a:t>
                      </a:r>
                      <a:endParaRPr lang="en-US" sz="900" b="0" i="0" u="none" strike="noStrike">
                        <a:solidFill>
                          <a:srgbClr val="000000"/>
                        </a:solidFill>
                        <a:effectLst/>
                        <a:latin typeface="Calibri" panose="020F0502020204030204" pitchFamily="34" charset="0"/>
                      </a:endParaRPr>
                    </a:p>
                  </a:txBody>
                  <a:tcPr marL="6759" marR="6759" marT="6759" marB="0" anchor="ctr"/>
                </a:tc>
                <a:extLst>
                  <a:ext uri="{0D108BD9-81ED-4DB2-BD59-A6C34878D82A}">
                    <a16:rowId xmlns:a16="http://schemas.microsoft.com/office/drawing/2014/main" val="722577785"/>
                  </a:ext>
                </a:extLst>
              </a:tr>
              <a:tr h="266321">
                <a:tc>
                  <a:txBody>
                    <a:bodyPr/>
                    <a:lstStyle/>
                    <a:p>
                      <a:pPr algn="l" rtl="0" fontAlgn="ctr"/>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Categories_Asian Restaurant</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Categories_Fast Food Restaurant</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Categories_Sandwich Place</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Categories_Pizza Place</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Categories_Café</a:t>
                      </a:r>
                      <a:endParaRPr lang="en-US" sz="900" b="0" i="0" u="none" strike="noStrike">
                        <a:solidFill>
                          <a:srgbClr val="000000"/>
                        </a:solidFill>
                        <a:effectLst/>
                        <a:latin typeface="Calibri" panose="020F0502020204030204" pitchFamily="34" charset="0"/>
                      </a:endParaRPr>
                    </a:p>
                  </a:txBody>
                  <a:tcPr marL="6759" marR="6759" marT="6759" marB="0" anchor="ctr"/>
                </a:tc>
                <a:extLst>
                  <a:ext uri="{0D108BD9-81ED-4DB2-BD59-A6C34878D82A}">
                    <a16:rowId xmlns:a16="http://schemas.microsoft.com/office/drawing/2014/main" val="412129552"/>
                  </a:ext>
                </a:extLst>
              </a:tr>
              <a:tr h="144201">
                <a:tc>
                  <a:txBody>
                    <a:bodyPr/>
                    <a:lstStyle/>
                    <a:p>
                      <a:pPr algn="l" rtl="0" fontAlgn="ctr"/>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18</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11</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Categories_Asian Restaurant</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Categories_Pizza Place</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Categories_Café</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Categories_Restaurant</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Categories_Bakery</a:t>
                      </a:r>
                      <a:endParaRPr lang="en-US" sz="900" b="0" i="0" u="none" strike="noStrike">
                        <a:solidFill>
                          <a:srgbClr val="000000"/>
                        </a:solidFill>
                        <a:effectLst/>
                        <a:latin typeface="Calibri" panose="020F0502020204030204" pitchFamily="34" charset="0"/>
                      </a:endParaRPr>
                    </a:p>
                  </a:txBody>
                  <a:tcPr marL="6759" marR="6759" marT="6759" marB="0" anchor="ctr"/>
                </a:tc>
                <a:extLst>
                  <a:ext uri="{0D108BD9-81ED-4DB2-BD59-A6C34878D82A}">
                    <a16:rowId xmlns:a16="http://schemas.microsoft.com/office/drawing/2014/main" val="1034456442"/>
                  </a:ext>
                </a:extLst>
              </a:tr>
              <a:tr h="266321">
                <a:tc>
                  <a:txBody>
                    <a:bodyPr/>
                    <a:lstStyle/>
                    <a:p>
                      <a:pPr algn="l" rtl="0" fontAlgn="ctr"/>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Categories_Asian Restaurant</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Categories_Korean Restaurant</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Categories_Café</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Categories_Dessert Shop</a:t>
                      </a:r>
                      <a:endParaRPr lang="en-US" sz="900" b="0" i="0" u="none" strike="noStrike">
                        <a:solidFill>
                          <a:srgbClr val="000000"/>
                        </a:solidFill>
                        <a:effectLst/>
                        <a:latin typeface="Calibri" panose="020F0502020204030204" pitchFamily="34" charset="0"/>
                      </a:endParaRPr>
                    </a:p>
                  </a:txBody>
                  <a:tcPr marL="6759" marR="6759" marT="6759" marB="0" anchor="ctr"/>
                </a:tc>
                <a:tc>
                  <a:txBody>
                    <a:bodyPr/>
                    <a:lstStyle/>
                    <a:p>
                      <a:pPr algn="l" rtl="0" fontAlgn="ctr"/>
                      <a:r>
                        <a:rPr lang="en-US" sz="900" u="none" strike="noStrike">
                          <a:effectLst/>
                        </a:rPr>
                        <a:t>Categories_Italian Restaurant</a:t>
                      </a:r>
                      <a:endParaRPr lang="en-US" sz="900" b="0" i="0" u="none" strike="noStrike">
                        <a:solidFill>
                          <a:srgbClr val="000000"/>
                        </a:solidFill>
                        <a:effectLst/>
                        <a:latin typeface="Calibri" panose="020F0502020204030204" pitchFamily="34" charset="0"/>
                      </a:endParaRPr>
                    </a:p>
                  </a:txBody>
                  <a:tcPr marL="6759" marR="6759" marT="6759" marB="0" anchor="ctr"/>
                </a:tc>
                <a:extLst>
                  <a:ext uri="{0D108BD9-81ED-4DB2-BD59-A6C34878D82A}">
                    <a16:rowId xmlns:a16="http://schemas.microsoft.com/office/drawing/2014/main" val="390715779"/>
                  </a:ext>
                </a:extLst>
              </a:tr>
              <a:tr h="144201">
                <a:tc>
                  <a:txBody>
                    <a:bodyPr/>
                    <a:lstStyle/>
                    <a:p>
                      <a:pPr algn="l" fontAlgn="b"/>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6759" marR="6759" marT="6759" marB="0" anchor="b"/>
                </a:tc>
                <a:tc>
                  <a:txBody>
                    <a:bodyPr/>
                    <a:lstStyle/>
                    <a:p>
                      <a:pPr algn="l" fontAlgn="b"/>
                      <a:r>
                        <a:rPr lang="en-US" sz="900" u="none" strike="noStrike">
                          <a:effectLst/>
                        </a:rPr>
                        <a:t>15</a:t>
                      </a:r>
                      <a:endParaRPr lang="en-US" sz="900" b="0" i="0" u="none" strike="noStrike">
                        <a:solidFill>
                          <a:srgbClr val="000000"/>
                        </a:solidFill>
                        <a:effectLst/>
                        <a:latin typeface="Calibri" panose="020F0502020204030204" pitchFamily="34" charset="0"/>
                      </a:endParaRPr>
                    </a:p>
                  </a:txBody>
                  <a:tcPr marL="6759" marR="6759" marT="6759" marB="0" anchor="b"/>
                </a:tc>
                <a:tc>
                  <a:txBody>
                    <a:bodyPr/>
                    <a:lstStyle/>
                    <a:p>
                      <a:pPr algn="l" fontAlgn="b"/>
                      <a:r>
                        <a:rPr lang="en-US" sz="900" u="none" strike="noStrike">
                          <a:effectLst/>
                        </a:rPr>
                        <a:t>77</a:t>
                      </a:r>
                      <a:endParaRPr lang="en-US" sz="900" b="0" i="0" u="none" strike="noStrike">
                        <a:solidFill>
                          <a:srgbClr val="000000"/>
                        </a:solidFill>
                        <a:effectLst/>
                        <a:latin typeface="Calibri" panose="020F0502020204030204" pitchFamily="34" charset="0"/>
                      </a:endParaRPr>
                    </a:p>
                  </a:txBody>
                  <a:tcPr marL="6759" marR="6759" marT="6759" marB="0" anchor="b"/>
                </a:tc>
                <a:tc>
                  <a:txBody>
                    <a:bodyPr/>
                    <a:lstStyle/>
                    <a:p>
                      <a:pPr algn="l" fontAlgn="b"/>
                      <a:r>
                        <a:rPr lang="en-US" sz="900" u="none" strike="noStrike">
                          <a:effectLst/>
                        </a:rPr>
                        <a:t>79</a:t>
                      </a:r>
                      <a:endParaRPr lang="en-US" sz="900" b="0" i="0" u="none" strike="noStrike">
                        <a:solidFill>
                          <a:srgbClr val="000000"/>
                        </a:solidFill>
                        <a:effectLst/>
                        <a:latin typeface="Calibri" panose="020F0502020204030204" pitchFamily="34" charset="0"/>
                      </a:endParaRPr>
                    </a:p>
                  </a:txBody>
                  <a:tcPr marL="6759" marR="6759" marT="6759" marB="0" anchor="b"/>
                </a:tc>
                <a:tc>
                  <a:txBody>
                    <a:bodyPr/>
                    <a:lstStyle/>
                    <a:p>
                      <a:pPr algn="l" fontAlgn="b"/>
                      <a:r>
                        <a:rPr lang="en-US" sz="900" u="none" strike="noStrike">
                          <a:effectLst/>
                        </a:rPr>
                        <a:t>Categories_Asian Restaurant</a:t>
                      </a:r>
                      <a:endParaRPr lang="en-US" sz="900" b="0" i="0" u="none" strike="noStrike">
                        <a:solidFill>
                          <a:srgbClr val="000000"/>
                        </a:solidFill>
                        <a:effectLst/>
                        <a:latin typeface="Calibri" panose="020F0502020204030204" pitchFamily="34" charset="0"/>
                      </a:endParaRPr>
                    </a:p>
                  </a:txBody>
                  <a:tcPr marL="6759" marR="6759" marT="6759" marB="0" anchor="b"/>
                </a:tc>
                <a:tc>
                  <a:txBody>
                    <a:bodyPr/>
                    <a:lstStyle/>
                    <a:p>
                      <a:pPr algn="l" fontAlgn="b"/>
                      <a:r>
                        <a:rPr lang="en-US" sz="900" u="none" strike="noStrike">
                          <a:effectLst/>
                        </a:rPr>
                        <a:t>Categories_Café</a:t>
                      </a:r>
                      <a:endParaRPr lang="en-US" sz="900" b="0" i="0" u="none" strike="noStrike">
                        <a:solidFill>
                          <a:srgbClr val="000000"/>
                        </a:solidFill>
                        <a:effectLst/>
                        <a:latin typeface="Calibri" panose="020F0502020204030204" pitchFamily="34" charset="0"/>
                      </a:endParaRPr>
                    </a:p>
                  </a:txBody>
                  <a:tcPr marL="6759" marR="6759" marT="6759" marB="0" anchor="b"/>
                </a:tc>
                <a:tc>
                  <a:txBody>
                    <a:bodyPr/>
                    <a:lstStyle/>
                    <a:p>
                      <a:pPr algn="l" fontAlgn="b"/>
                      <a:r>
                        <a:rPr lang="en-US" sz="900" u="none" strike="noStrike">
                          <a:effectLst/>
                        </a:rPr>
                        <a:t>Categories_Pizza Place</a:t>
                      </a:r>
                      <a:endParaRPr lang="en-US" sz="900" b="0" i="0" u="none" strike="noStrike">
                        <a:solidFill>
                          <a:srgbClr val="000000"/>
                        </a:solidFill>
                        <a:effectLst/>
                        <a:latin typeface="Calibri" panose="020F0502020204030204" pitchFamily="34" charset="0"/>
                      </a:endParaRPr>
                    </a:p>
                  </a:txBody>
                  <a:tcPr marL="6759" marR="6759" marT="6759" marB="0" anchor="b"/>
                </a:tc>
                <a:tc>
                  <a:txBody>
                    <a:bodyPr/>
                    <a:lstStyle/>
                    <a:p>
                      <a:pPr algn="l" fontAlgn="b"/>
                      <a:r>
                        <a:rPr lang="en-US" sz="900" u="none" strike="noStrike">
                          <a:effectLst/>
                        </a:rPr>
                        <a:t>Categories_Restaurant</a:t>
                      </a:r>
                      <a:endParaRPr lang="en-US" sz="900" b="0" i="0" u="none" strike="noStrike">
                        <a:solidFill>
                          <a:srgbClr val="000000"/>
                        </a:solidFill>
                        <a:effectLst/>
                        <a:latin typeface="Calibri" panose="020F0502020204030204" pitchFamily="34" charset="0"/>
                      </a:endParaRPr>
                    </a:p>
                  </a:txBody>
                  <a:tcPr marL="6759" marR="6759" marT="6759" marB="0" anchor="b"/>
                </a:tc>
                <a:tc>
                  <a:txBody>
                    <a:bodyPr/>
                    <a:lstStyle/>
                    <a:p>
                      <a:pPr algn="l" fontAlgn="b"/>
                      <a:r>
                        <a:rPr lang="en-US" sz="900" u="none" strike="noStrike" dirty="0" err="1">
                          <a:effectLst/>
                        </a:rPr>
                        <a:t>Categories_Dessert</a:t>
                      </a:r>
                      <a:r>
                        <a:rPr lang="en-US" sz="900" u="none" strike="noStrike" dirty="0">
                          <a:effectLst/>
                        </a:rPr>
                        <a:t> Shop</a:t>
                      </a:r>
                      <a:endParaRPr lang="en-US" sz="900" b="0" i="0" u="none" strike="noStrike" dirty="0">
                        <a:solidFill>
                          <a:srgbClr val="000000"/>
                        </a:solidFill>
                        <a:effectLst/>
                        <a:latin typeface="Calibri" panose="020F0502020204030204" pitchFamily="34" charset="0"/>
                      </a:endParaRPr>
                    </a:p>
                  </a:txBody>
                  <a:tcPr marL="6759" marR="6759" marT="6759" marB="0" anchor="b"/>
                </a:tc>
                <a:extLst>
                  <a:ext uri="{0D108BD9-81ED-4DB2-BD59-A6C34878D82A}">
                    <a16:rowId xmlns:a16="http://schemas.microsoft.com/office/drawing/2014/main" val="3844914284"/>
                  </a:ext>
                </a:extLst>
              </a:tr>
            </a:tbl>
          </a:graphicData>
        </a:graphic>
      </p:graphicFrame>
    </p:spTree>
    <p:extLst>
      <p:ext uri="{BB962C8B-B14F-4D97-AF65-F5344CB8AC3E}">
        <p14:creationId xmlns:p14="http://schemas.microsoft.com/office/powerpoint/2010/main" val="1731717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6B050-05F3-1E41-B548-77470DEF8A65}"/>
              </a:ext>
            </a:extLst>
          </p:cNvPr>
          <p:cNvSpPr>
            <a:spLocks noGrp="1"/>
          </p:cNvSpPr>
          <p:nvPr>
            <p:ph type="title"/>
          </p:nvPr>
        </p:nvSpPr>
        <p:spPr/>
        <p:txBody>
          <a:bodyPr/>
          <a:lstStyle/>
          <a:p>
            <a:r>
              <a:rPr lang="en-US" dirty="0"/>
              <a:t>Cluster By Cites</a:t>
            </a:r>
          </a:p>
        </p:txBody>
      </p:sp>
      <p:graphicFrame>
        <p:nvGraphicFramePr>
          <p:cNvPr id="4" name="Content Placeholder 3">
            <a:extLst>
              <a:ext uri="{FF2B5EF4-FFF2-40B4-BE49-F238E27FC236}">
                <a16:creationId xmlns:a16="http://schemas.microsoft.com/office/drawing/2014/main" id="{56F1C13F-267D-CC40-8736-884B81CCCB79}"/>
              </a:ext>
            </a:extLst>
          </p:cNvPr>
          <p:cNvGraphicFramePr>
            <a:graphicFrameLocks noGrp="1"/>
          </p:cNvGraphicFramePr>
          <p:nvPr>
            <p:ph idx="1"/>
            <p:extLst>
              <p:ext uri="{D42A27DB-BD31-4B8C-83A1-F6EECF244321}">
                <p14:modId xmlns:p14="http://schemas.microsoft.com/office/powerpoint/2010/main" val="1154303597"/>
              </p:ext>
            </p:extLst>
          </p:nvPr>
        </p:nvGraphicFramePr>
        <p:xfrm>
          <a:off x="819150" y="3212757"/>
          <a:ext cx="10553701" cy="1865870"/>
        </p:xfrm>
        <a:graphic>
          <a:graphicData uri="http://schemas.openxmlformats.org/drawingml/2006/table">
            <a:tbl>
              <a:tblPr>
                <a:tableStyleId>{5C22544A-7EE6-4342-B048-85BDC9FD1C3A}</a:tableStyleId>
              </a:tblPr>
              <a:tblGrid>
                <a:gridCol w="553095">
                  <a:extLst>
                    <a:ext uri="{9D8B030D-6E8A-4147-A177-3AD203B41FA5}">
                      <a16:colId xmlns:a16="http://schemas.microsoft.com/office/drawing/2014/main" val="181680835"/>
                    </a:ext>
                  </a:extLst>
                </a:gridCol>
                <a:gridCol w="687762">
                  <a:extLst>
                    <a:ext uri="{9D8B030D-6E8A-4147-A177-3AD203B41FA5}">
                      <a16:colId xmlns:a16="http://schemas.microsoft.com/office/drawing/2014/main" val="1959549651"/>
                    </a:ext>
                  </a:extLst>
                </a:gridCol>
                <a:gridCol w="679746">
                  <a:extLst>
                    <a:ext uri="{9D8B030D-6E8A-4147-A177-3AD203B41FA5}">
                      <a16:colId xmlns:a16="http://schemas.microsoft.com/office/drawing/2014/main" val="1117002920"/>
                    </a:ext>
                  </a:extLst>
                </a:gridCol>
                <a:gridCol w="968318">
                  <a:extLst>
                    <a:ext uri="{9D8B030D-6E8A-4147-A177-3AD203B41FA5}">
                      <a16:colId xmlns:a16="http://schemas.microsoft.com/office/drawing/2014/main" val="1444825554"/>
                    </a:ext>
                  </a:extLst>
                </a:gridCol>
                <a:gridCol w="1006794">
                  <a:extLst>
                    <a:ext uri="{9D8B030D-6E8A-4147-A177-3AD203B41FA5}">
                      <a16:colId xmlns:a16="http://schemas.microsoft.com/office/drawing/2014/main" val="2589089397"/>
                    </a:ext>
                  </a:extLst>
                </a:gridCol>
                <a:gridCol w="1064508">
                  <a:extLst>
                    <a:ext uri="{9D8B030D-6E8A-4147-A177-3AD203B41FA5}">
                      <a16:colId xmlns:a16="http://schemas.microsoft.com/office/drawing/2014/main" val="3243233059"/>
                    </a:ext>
                  </a:extLst>
                </a:gridCol>
                <a:gridCol w="1199175">
                  <a:extLst>
                    <a:ext uri="{9D8B030D-6E8A-4147-A177-3AD203B41FA5}">
                      <a16:colId xmlns:a16="http://schemas.microsoft.com/office/drawing/2014/main" val="83713756"/>
                    </a:ext>
                  </a:extLst>
                </a:gridCol>
                <a:gridCol w="803191">
                  <a:extLst>
                    <a:ext uri="{9D8B030D-6E8A-4147-A177-3AD203B41FA5}">
                      <a16:colId xmlns:a16="http://schemas.microsoft.com/office/drawing/2014/main" val="1260581039"/>
                    </a:ext>
                  </a:extLst>
                </a:gridCol>
                <a:gridCol w="1006794">
                  <a:extLst>
                    <a:ext uri="{9D8B030D-6E8A-4147-A177-3AD203B41FA5}">
                      <a16:colId xmlns:a16="http://schemas.microsoft.com/office/drawing/2014/main" val="948880873"/>
                    </a:ext>
                  </a:extLst>
                </a:gridCol>
                <a:gridCol w="1083746">
                  <a:extLst>
                    <a:ext uri="{9D8B030D-6E8A-4147-A177-3AD203B41FA5}">
                      <a16:colId xmlns:a16="http://schemas.microsoft.com/office/drawing/2014/main" val="276086297"/>
                    </a:ext>
                  </a:extLst>
                </a:gridCol>
                <a:gridCol w="1500572">
                  <a:extLst>
                    <a:ext uri="{9D8B030D-6E8A-4147-A177-3AD203B41FA5}">
                      <a16:colId xmlns:a16="http://schemas.microsoft.com/office/drawing/2014/main" val="3518237464"/>
                    </a:ext>
                  </a:extLst>
                </a:gridCol>
              </a:tblGrid>
              <a:tr h="286889">
                <a:tc>
                  <a:txBody>
                    <a:bodyPr/>
                    <a:lstStyle/>
                    <a:p>
                      <a:pPr algn="l" rtl="0" fontAlgn="ctr"/>
                      <a:r>
                        <a:rPr lang="en-US" sz="600" u="none" strike="noStrike">
                          <a:effectLst/>
                        </a:rPr>
                        <a:t>City</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Cluster0</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Cluster1</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Cluster2</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Cluster3</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Cluster4</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1st Most Frequent</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2nd Most Frequent</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3rd Most Frequent</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4th Most Frequent</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5th Most Frequent</a:t>
                      </a:r>
                      <a:endParaRPr lang="en-US" sz="600" b="0" i="0" u="none" strike="noStrike">
                        <a:solidFill>
                          <a:srgbClr val="000000"/>
                        </a:solidFill>
                        <a:effectLst/>
                        <a:latin typeface="Calibri" panose="020F0502020204030204" pitchFamily="34" charset="0"/>
                      </a:endParaRPr>
                    </a:p>
                  </a:txBody>
                  <a:tcPr marL="4812" marR="4812" marT="4812" marB="0" anchor="ctr"/>
                </a:tc>
                <a:extLst>
                  <a:ext uri="{0D108BD9-81ED-4DB2-BD59-A6C34878D82A}">
                    <a16:rowId xmlns:a16="http://schemas.microsoft.com/office/drawing/2014/main" val="1982582380"/>
                  </a:ext>
                </a:extLst>
              </a:tr>
              <a:tr h="524566">
                <a:tc>
                  <a:txBody>
                    <a:bodyPr/>
                    <a:lstStyle/>
                    <a:p>
                      <a:pPr algn="l" rtl="0" fontAlgn="ctr"/>
                      <a:r>
                        <a:rPr lang="en-US" sz="600" u="none" strike="noStrike">
                          <a:effectLst/>
                        </a:rPr>
                        <a:t>Calgary, Alberta</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5</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15</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Categories_Asian Restaurant</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Categories_Pizza Place</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Categories_Dessert Shop</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Categories_Fast Food Restaurant</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Categories_Sandwich Place</a:t>
                      </a:r>
                      <a:endParaRPr lang="en-US" sz="600" b="0" i="0" u="none" strike="noStrike">
                        <a:solidFill>
                          <a:srgbClr val="000000"/>
                        </a:solidFill>
                        <a:effectLst/>
                        <a:latin typeface="Calibri" panose="020F0502020204030204" pitchFamily="34" charset="0"/>
                      </a:endParaRPr>
                    </a:p>
                  </a:txBody>
                  <a:tcPr marL="4812" marR="4812" marT="4812" marB="0" anchor="ctr"/>
                </a:tc>
                <a:extLst>
                  <a:ext uri="{0D108BD9-81ED-4DB2-BD59-A6C34878D82A}">
                    <a16:rowId xmlns:a16="http://schemas.microsoft.com/office/drawing/2014/main" val="150785872"/>
                  </a:ext>
                </a:extLst>
              </a:tr>
              <a:tr h="529849">
                <a:tc>
                  <a:txBody>
                    <a:bodyPr/>
                    <a:lstStyle/>
                    <a:p>
                      <a:pPr algn="l" rtl="0" fontAlgn="ctr"/>
                      <a:r>
                        <a:rPr lang="en-US" sz="600" u="none" strike="noStrike">
                          <a:effectLst/>
                        </a:rPr>
                        <a:t>Montreal, Quebec</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14</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2</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18</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77</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Categories_Asian Restaurant</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Categories_Café</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Categories_Restaurant</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Categories_Dessert Shop</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Categories_Pizza Place</a:t>
                      </a:r>
                      <a:endParaRPr lang="en-US" sz="600" b="0" i="0" u="none" strike="noStrike">
                        <a:solidFill>
                          <a:srgbClr val="000000"/>
                        </a:solidFill>
                        <a:effectLst/>
                        <a:latin typeface="Calibri" panose="020F0502020204030204" pitchFamily="34" charset="0"/>
                      </a:endParaRPr>
                    </a:p>
                  </a:txBody>
                  <a:tcPr marL="4812" marR="4812" marT="4812" marB="0" anchor="ctr"/>
                </a:tc>
                <a:extLst>
                  <a:ext uri="{0D108BD9-81ED-4DB2-BD59-A6C34878D82A}">
                    <a16:rowId xmlns:a16="http://schemas.microsoft.com/office/drawing/2014/main" val="4260158823"/>
                  </a:ext>
                </a:extLst>
              </a:tr>
              <a:tr h="524566">
                <a:tc>
                  <a:txBody>
                    <a:bodyPr/>
                    <a:lstStyle/>
                    <a:p>
                      <a:pPr algn="l" rtl="0" fontAlgn="ctr"/>
                      <a:r>
                        <a:rPr lang="en-US" sz="600" u="none" strike="noStrike">
                          <a:effectLst/>
                        </a:rPr>
                        <a:t>Toronto, Ontario</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6</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0</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11</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3</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79</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Categories_Asian Restaurant</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Categories_Pizza Place</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Categories_Restaurant</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a:effectLst/>
                        </a:rPr>
                        <a:t>Categories_Café</a:t>
                      </a:r>
                      <a:endParaRPr lang="en-US" sz="600" b="0" i="0" u="none" strike="noStrike">
                        <a:solidFill>
                          <a:srgbClr val="000000"/>
                        </a:solidFill>
                        <a:effectLst/>
                        <a:latin typeface="Calibri" panose="020F0502020204030204" pitchFamily="34" charset="0"/>
                      </a:endParaRPr>
                    </a:p>
                  </a:txBody>
                  <a:tcPr marL="4812" marR="4812" marT="4812" marB="0" anchor="ctr"/>
                </a:tc>
                <a:tc>
                  <a:txBody>
                    <a:bodyPr/>
                    <a:lstStyle/>
                    <a:p>
                      <a:pPr algn="l" rtl="0" fontAlgn="ctr"/>
                      <a:r>
                        <a:rPr lang="en-US" sz="600" u="none" strike="noStrike" dirty="0" err="1">
                          <a:effectLst/>
                        </a:rPr>
                        <a:t>Categories_Fast</a:t>
                      </a:r>
                      <a:r>
                        <a:rPr lang="en-US" sz="600" u="none" strike="noStrike" dirty="0">
                          <a:effectLst/>
                        </a:rPr>
                        <a:t> Food Restaurant</a:t>
                      </a:r>
                      <a:endParaRPr lang="en-US" sz="600" b="0" i="0" u="none" strike="noStrike" dirty="0">
                        <a:solidFill>
                          <a:srgbClr val="000000"/>
                        </a:solidFill>
                        <a:effectLst/>
                        <a:latin typeface="Calibri" panose="020F0502020204030204" pitchFamily="34" charset="0"/>
                      </a:endParaRPr>
                    </a:p>
                  </a:txBody>
                  <a:tcPr marL="4812" marR="4812" marT="4812" marB="0" anchor="ctr"/>
                </a:tc>
                <a:extLst>
                  <a:ext uri="{0D108BD9-81ED-4DB2-BD59-A6C34878D82A}">
                    <a16:rowId xmlns:a16="http://schemas.microsoft.com/office/drawing/2014/main" val="2404184209"/>
                  </a:ext>
                </a:extLst>
              </a:tr>
            </a:tbl>
          </a:graphicData>
        </a:graphic>
      </p:graphicFrame>
    </p:spTree>
    <p:extLst>
      <p:ext uri="{BB962C8B-B14F-4D97-AF65-F5344CB8AC3E}">
        <p14:creationId xmlns:p14="http://schemas.microsoft.com/office/powerpoint/2010/main" val="1331635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59FF5-DA32-1847-B5F9-341C3F107526}"/>
              </a:ext>
            </a:extLst>
          </p:cNvPr>
          <p:cNvSpPr>
            <a:spLocks noGrp="1"/>
          </p:cNvSpPr>
          <p:nvPr>
            <p:ph type="title"/>
          </p:nvPr>
        </p:nvSpPr>
        <p:spPr/>
        <p:txBody>
          <a:bodyPr/>
          <a:lstStyle/>
          <a:p>
            <a:r>
              <a:rPr lang="en-US" dirty="0"/>
              <a:t>Map Perspective</a:t>
            </a:r>
          </a:p>
        </p:txBody>
      </p:sp>
      <p:pic>
        <p:nvPicPr>
          <p:cNvPr id="7" name="Content Placeholder 6" descr="Map&#10;&#10;Description automatically generated">
            <a:extLst>
              <a:ext uri="{FF2B5EF4-FFF2-40B4-BE49-F238E27FC236}">
                <a16:creationId xmlns:a16="http://schemas.microsoft.com/office/drawing/2014/main" id="{A9081F54-02B9-A740-B389-AAB4F7C51D5C}"/>
              </a:ext>
            </a:extLst>
          </p:cNvPr>
          <p:cNvPicPr>
            <a:picLocks noGrp="1" noChangeAspect="1"/>
          </p:cNvPicPr>
          <p:nvPr>
            <p:ph sz="half" idx="1"/>
          </p:nvPr>
        </p:nvPicPr>
        <p:blipFill>
          <a:blip r:embed="rId2"/>
          <a:stretch>
            <a:fillRect/>
          </a:stretch>
        </p:blipFill>
        <p:spPr>
          <a:xfrm>
            <a:off x="252843" y="3175687"/>
            <a:ext cx="3706052" cy="2216810"/>
          </a:xfrm>
        </p:spPr>
      </p:pic>
      <p:pic>
        <p:nvPicPr>
          <p:cNvPr id="9" name="Content Placeholder 8" descr="Map&#10;&#10;Description automatically generated">
            <a:extLst>
              <a:ext uri="{FF2B5EF4-FFF2-40B4-BE49-F238E27FC236}">
                <a16:creationId xmlns:a16="http://schemas.microsoft.com/office/drawing/2014/main" id="{6CF3F92B-FD56-8140-927F-8CD13F7BA730}"/>
              </a:ext>
            </a:extLst>
          </p:cNvPr>
          <p:cNvPicPr>
            <a:picLocks noGrp="1" noChangeAspect="1"/>
          </p:cNvPicPr>
          <p:nvPr>
            <p:ph sz="half" idx="2"/>
          </p:nvPr>
        </p:nvPicPr>
        <p:blipFill>
          <a:blip r:embed="rId3"/>
          <a:stretch>
            <a:fillRect/>
          </a:stretch>
        </p:blipFill>
        <p:spPr>
          <a:xfrm>
            <a:off x="4232719" y="3175687"/>
            <a:ext cx="3716306" cy="2216810"/>
          </a:xfrm>
        </p:spPr>
      </p:pic>
      <p:pic>
        <p:nvPicPr>
          <p:cNvPr id="11" name="Picture 10" descr="Map&#10;&#10;Description automatically generated">
            <a:extLst>
              <a:ext uri="{FF2B5EF4-FFF2-40B4-BE49-F238E27FC236}">
                <a16:creationId xmlns:a16="http://schemas.microsoft.com/office/drawing/2014/main" id="{135D53D1-688D-914F-A75B-9BF40EFFD9DA}"/>
              </a:ext>
            </a:extLst>
          </p:cNvPr>
          <p:cNvPicPr>
            <a:picLocks noChangeAspect="1"/>
          </p:cNvPicPr>
          <p:nvPr/>
        </p:nvPicPr>
        <p:blipFill>
          <a:blip r:embed="rId4"/>
          <a:stretch>
            <a:fillRect/>
          </a:stretch>
        </p:blipFill>
        <p:spPr>
          <a:xfrm>
            <a:off x="8233107" y="3165032"/>
            <a:ext cx="3706052" cy="2238120"/>
          </a:xfrm>
          <a:prstGeom prst="rect">
            <a:avLst/>
          </a:prstGeom>
        </p:spPr>
      </p:pic>
      <p:sp>
        <p:nvSpPr>
          <p:cNvPr id="12" name="TextBox 11">
            <a:extLst>
              <a:ext uri="{FF2B5EF4-FFF2-40B4-BE49-F238E27FC236}">
                <a16:creationId xmlns:a16="http://schemas.microsoft.com/office/drawing/2014/main" id="{E21EF1EB-6548-FF44-A982-6C84AF45E2A3}"/>
              </a:ext>
            </a:extLst>
          </p:cNvPr>
          <p:cNvSpPr txBox="1"/>
          <p:nvPr/>
        </p:nvSpPr>
        <p:spPr>
          <a:xfrm>
            <a:off x="432486" y="2421924"/>
            <a:ext cx="3188044" cy="369332"/>
          </a:xfrm>
          <a:prstGeom prst="rect">
            <a:avLst/>
          </a:prstGeom>
          <a:noFill/>
        </p:spPr>
        <p:txBody>
          <a:bodyPr wrap="square" rtlCol="0">
            <a:spAutoFit/>
          </a:bodyPr>
          <a:lstStyle/>
          <a:p>
            <a:r>
              <a:rPr lang="en-US" dirty="0"/>
              <a:t>Calgary, Alberta</a:t>
            </a:r>
          </a:p>
        </p:txBody>
      </p:sp>
      <p:sp>
        <p:nvSpPr>
          <p:cNvPr id="13" name="TextBox 12">
            <a:extLst>
              <a:ext uri="{FF2B5EF4-FFF2-40B4-BE49-F238E27FC236}">
                <a16:creationId xmlns:a16="http://schemas.microsoft.com/office/drawing/2014/main" id="{C1EADF8C-A0D8-A64F-B384-591671CB2645}"/>
              </a:ext>
            </a:extLst>
          </p:cNvPr>
          <p:cNvSpPr txBox="1"/>
          <p:nvPr/>
        </p:nvSpPr>
        <p:spPr>
          <a:xfrm>
            <a:off x="4423719" y="2421924"/>
            <a:ext cx="3225113" cy="369332"/>
          </a:xfrm>
          <a:prstGeom prst="rect">
            <a:avLst/>
          </a:prstGeom>
          <a:noFill/>
        </p:spPr>
        <p:txBody>
          <a:bodyPr wrap="square" rtlCol="0">
            <a:spAutoFit/>
          </a:bodyPr>
          <a:lstStyle/>
          <a:p>
            <a:r>
              <a:rPr lang="en-US" dirty="0"/>
              <a:t>Montreal, Quebec</a:t>
            </a:r>
          </a:p>
        </p:txBody>
      </p:sp>
      <p:sp>
        <p:nvSpPr>
          <p:cNvPr id="14" name="TextBox 13">
            <a:extLst>
              <a:ext uri="{FF2B5EF4-FFF2-40B4-BE49-F238E27FC236}">
                <a16:creationId xmlns:a16="http://schemas.microsoft.com/office/drawing/2014/main" id="{F4D7653B-9EF5-304D-90EB-907C66DBEF49}"/>
              </a:ext>
            </a:extLst>
          </p:cNvPr>
          <p:cNvSpPr txBox="1"/>
          <p:nvPr/>
        </p:nvSpPr>
        <p:spPr>
          <a:xfrm>
            <a:off x="8564658" y="2421924"/>
            <a:ext cx="2817340" cy="369332"/>
          </a:xfrm>
          <a:prstGeom prst="rect">
            <a:avLst/>
          </a:prstGeom>
          <a:noFill/>
        </p:spPr>
        <p:txBody>
          <a:bodyPr wrap="square" rtlCol="0">
            <a:spAutoFit/>
          </a:bodyPr>
          <a:lstStyle/>
          <a:p>
            <a:r>
              <a:rPr lang="en-US" dirty="0"/>
              <a:t>Toronto, Ontario</a:t>
            </a:r>
          </a:p>
        </p:txBody>
      </p:sp>
    </p:spTree>
    <p:extLst>
      <p:ext uri="{BB962C8B-B14F-4D97-AF65-F5344CB8AC3E}">
        <p14:creationId xmlns:p14="http://schemas.microsoft.com/office/powerpoint/2010/main" val="469796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FD467-6964-C449-9BE8-D0713472BC23}"/>
              </a:ext>
            </a:extLst>
          </p:cNvPr>
          <p:cNvSpPr>
            <a:spLocks noGrp="1"/>
          </p:cNvSpPr>
          <p:nvPr>
            <p:ph type="title"/>
          </p:nvPr>
        </p:nvSpPr>
        <p:spPr/>
        <p:txBody>
          <a:bodyPr/>
          <a:lstStyle/>
          <a:p>
            <a:r>
              <a:rPr lang="en-US" dirty="0"/>
              <a:t>Understanding the Data</a:t>
            </a:r>
          </a:p>
        </p:txBody>
      </p:sp>
      <p:sp>
        <p:nvSpPr>
          <p:cNvPr id="3" name="Content Placeholder 2">
            <a:extLst>
              <a:ext uri="{FF2B5EF4-FFF2-40B4-BE49-F238E27FC236}">
                <a16:creationId xmlns:a16="http://schemas.microsoft.com/office/drawing/2014/main" id="{F794F92C-9711-BC47-B72B-C77AE89D1DF4}"/>
              </a:ext>
            </a:extLst>
          </p:cNvPr>
          <p:cNvSpPr>
            <a:spLocks noGrp="1"/>
          </p:cNvSpPr>
          <p:nvPr>
            <p:ph idx="1"/>
          </p:nvPr>
        </p:nvSpPr>
        <p:spPr/>
        <p:txBody>
          <a:bodyPr/>
          <a:lstStyle/>
          <a:p>
            <a:r>
              <a:rPr lang="en-US" dirty="0"/>
              <a:t>We’ve learned that Canadian like Asian Restaurant</a:t>
            </a:r>
          </a:p>
          <a:p>
            <a:r>
              <a:rPr lang="en-US" dirty="0"/>
              <a:t> The second most visited food places are café in Montreal and as for the other two cites are pizza places.</a:t>
            </a:r>
          </a:p>
          <a:p>
            <a:r>
              <a:rPr lang="en-US" dirty="0"/>
              <a:t>Least visited places are Sandwich shop</a:t>
            </a:r>
          </a:p>
          <a:p>
            <a:endParaRPr lang="en-US" dirty="0"/>
          </a:p>
        </p:txBody>
      </p:sp>
    </p:spTree>
    <p:extLst>
      <p:ext uri="{BB962C8B-B14F-4D97-AF65-F5344CB8AC3E}">
        <p14:creationId xmlns:p14="http://schemas.microsoft.com/office/powerpoint/2010/main" val="34205654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96</TotalTime>
  <Words>555</Words>
  <Application>Microsoft Macintosh PowerPoint</Application>
  <PresentationFormat>Widescreen</PresentationFormat>
  <Paragraphs>180</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Century Gothic</vt:lpstr>
      <vt:lpstr>Wingdings 2</vt:lpstr>
      <vt:lpstr>Quotable</vt:lpstr>
      <vt:lpstr>Food Venues in Canada </vt:lpstr>
      <vt:lpstr>Background</vt:lpstr>
      <vt:lpstr>Data Sources</vt:lpstr>
      <vt:lpstr>Venue Data Sample</vt:lpstr>
      <vt:lpstr>Method Of Collecting DATA</vt:lpstr>
      <vt:lpstr>Results of Cluster</vt:lpstr>
      <vt:lpstr>Cluster By Cites</vt:lpstr>
      <vt:lpstr>Map Perspective</vt:lpstr>
      <vt:lpstr>Understanding the Data</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Venues in Canada </dc:title>
  <dc:creator>Mehul Prajapati</dc:creator>
  <cp:lastModifiedBy>Mehul Prajapati</cp:lastModifiedBy>
  <cp:revision>6</cp:revision>
  <dcterms:created xsi:type="dcterms:W3CDTF">2020-10-25T01:30:20Z</dcterms:created>
  <dcterms:modified xsi:type="dcterms:W3CDTF">2020-10-25T03:06:36Z</dcterms:modified>
</cp:coreProperties>
</file>